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77" d="100"/>
          <a:sy n="77" d="100"/>
        </p:scale>
        <p:origin x="-462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02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2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98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94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40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88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34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28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2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5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C8E0-1304-4D91-AABE-F8F2CCC3EA4E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5164-ED92-4149-B4C6-89644C2CBA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9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f.gob.mx/nota_detalle.php?codigo=5490303&amp;fecha=14/07/20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ogem.gob.mx/declara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5785" y="2961560"/>
            <a:ext cx="494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</a:rPr>
              <a:t>MANIFESTACI</a:t>
            </a:r>
            <a:r>
              <a:rPr lang="es-MX" sz="3200" b="1" dirty="0" err="1">
                <a:solidFill>
                  <a:srgbClr val="C00000"/>
                </a:solidFill>
              </a:rPr>
              <a:t>Ó</a:t>
            </a:r>
            <a:r>
              <a:rPr lang="es-ES" sz="3200" b="1" dirty="0" smtClean="0">
                <a:solidFill>
                  <a:srgbClr val="C00000"/>
                </a:solidFill>
              </a:rPr>
              <a:t>N DE BIENES 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549" y="1883389"/>
            <a:ext cx="5452777" cy="459929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3465" y="3837301"/>
            <a:ext cx="508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* Plazos y Mecanismos de Registro</a:t>
            </a:r>
            <a:endParaRPr lang="es-ES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45737" y="4481026"/>
            <a:ext cx="508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* Sujetos obligados a Manifestar</a:t>
            </a:r>
            <a:endParaRPr lang="es-E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8009" y="5097452"/>
            <a:ext cx="508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* Instrumentos de Manifestación </a:t>
            </a:r>
            <a:endParaRPr lang="es-ES" sz="24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9757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785" y="2115398"/>
            <a:ext cx="494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Sujetos obligados a Manifestar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5785" y="2530984"/>
            <a:ext cx="508607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Director General de Educación Media Superior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Subdirectora de Bachillerato General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Subdirector de Bachillerato Tecnológico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Supervisoras y Supervisores Escolares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Auxiliares de Supervisión 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Asesores Metodológicos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Directores y Directoras Escolares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Subdirectoras y Subdirectores Escolares</a:t>
            </a:r>
            <a:endParaRPr lang="es-MX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Secretarias y Secretarios Escolares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Orientadoras y Orientadores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Pedagogos</a:t>
            </a:r>
          </a:p>
          <a:p>
            <a:pPr algn="ctr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Profesoras y Profesores Horas Clase</a:t>
            </a:r>
          </a:p>
          <a:p>
            <a:pPr algn="ctr"/>
            <a:endParaRPr lang="es-MX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MX" sz="1100" b="1" dirty="0" smtClean="0"/>
              <a:t>Esto con base a lo estipulado en e</a:t>
            </a:r>
            <a:r>
              <a:rPr lang="es-MX" sz="1100" b="1" dirty="0" smtClean="0">
                <a:solidFill>
                  <a:schemeClr val="accent6">
                    <a:lumMod val="75000"/>
                  </a:schemeClr>
                </a:solidFill>
              </a:rPr>
              <a:t>l </a:t>
            </a:r>
            <a:r>
              <a:rPr lang="es-MX" sz="1100" b="1" dirty="0" smtClean="0"/>
              <a:t>ACUERDO</a:t>
            </a:r>
            <a:r>
              <a:rPr lang="es-MX" sz="1100" b="1" dirty="0"/>
              <a:t> por el que el Comité Coordinador del Sistema Nacional </a:t>
            </a:r>
            <a:r>
              <a:rPr lang="es-MX" sz="1100" b="1" dirty="0" smtClean="0"/>
              <a:t>Anticorrupción, donde se </a:t>
            </a:r>
            <a:r>
              <a:rPr lang="es-MX" sz="1100" b="1" dirty="0"/>
              <a:t>da a conocer la obligación de presentar las declaraciones de situación patrimonial y de intereses conforme a los artículos 32 y 33 de la Ley General de Responsabilidades Administrativas.</a:t>
            </a:r>
          </a:p>
          <a:p>
            <a:pPr algn="ctr"/>
            <a:endParaRPr lang="es-MX" sz="11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47766" y="6077901"/>
            <a:ext cx="423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http://www.secogem.gob.mx/declaranet/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  <p:sp>
        <p:nvSpPr>
          <p:cNvPr id="2" name="Rectángulo 1"/>
          <p:cNvSpPr/>
          <p:nvPr/>
        </p:nvSpPr>
        <p:spPr>
          <a:xfrm>
            <a:off x="5788928" y="18606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ACUERDO</a:t>
            </a:r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http://www.dof.gob.mx/nota_detalle.php?codigo=5490303&amp;fecha=14/07/2017</a:t>
            </a:r>
            <a:endParaRPr lang="es-MX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928" y="2962180"/>
            <a:ext cx="6096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785" y="2197286"/>
            <a:ext cx="4940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PLAZOS Y MECANISMOS DE REGISTRO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3465" y="3987428"/>
            <a:ext cx="5086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Ingreso a la pagina de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Decl@raNET</a:t>
            </a: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http://www.secogem.gob.mx/declaranet/</a:t>
            </a:r>
            <a:endParaRPr lang="es-E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MX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3465" y="3523396"/>
            <a:ext cx="508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Paso No.1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8215953" y="5145205"/>
            <a:ext cx="2033516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431" y="1966834"/>
            <a:ext cx="6213413" cy="43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6256" y="2061575"/>
            <a:ext cx="494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Realizar declaración bajo los siguientes rubros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3465" y="3168561"/>
            <a:ext cx="508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6">
                    <a:lumMod val="75000"/>
                  </a:schemeClr>
                </a:solidFill>
              </a:rPr>
              <a:t>Declaración inicial.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47766" y="6159789"/>
            <a:ext cx="423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http://www.secogem.gob.mx/declaranet/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43465" y="3843086"/>
            <a:ext cx="50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6">
                    <a:lumMod val="75000"/>
                  </a:schemeClr>
                </a:solidFill>
              </a:rPr>
              <a:t>Declaración de Modificación Patrimonial.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59385" y="4868940"/>
            <a:ext cx="52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6">
                    <a:lumMod val="75000"/>
                  </a:schemeClr>
                </a:solidFill>
              </a:rPr>
              <a:t>Declaración de cambio de dependencia.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48009" y="5499020"/>
            <a:ext cx="508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6">
                    <a:lumMod val="75000"/>
                  </a:schemeClr>
                </a:solidFill>
              </a:rPr>
              <a:t>Declaración de conclusión del cargo.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185" y="1821485"/>
            <a:ext cx="5732294" cy="41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785" y="2197286"/>
            <a:ext cx="4940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PLAZOS Y MECANISMOS DE REGISTRO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3465" y="3987428"/>
            <a:ext cx="5086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Para la obtención del </a:t>
            </a:r>
            <a:r>
              <a:rPr lang="es-MX" sz="2400" b="1" dirty="0" smtClean="0">
                <a:solidFill>
                  <a:srgbClr val="FF0000"/>
                </a:solidFill>
              </a:rPr>
              <a:t>Código de Barras y NIP,</a:t>
            </a:r>
            <a:r>
              <a:rPr lang="es-MX" sz="2400" b="1" dirty="0" smtClean="0"/>
              <a:t> el servidor público, deben  ingresar a la página de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Decl@raNET</a:t>
            </a:r>
            <a:r>
              <a:rPr lang="es-MX" sz="2400" b="1" dirty="0"/>
              <a:t>,</a:t>
            </a:r>
            <a:r>
              <a:rPr lang="es-MX" sz="2400" b="1" dirty="0" smtClean="0"/>
              <a:t> para registrar su datos personales.</a:t>
            </a:r>
            <a:endParaRPr lang="es-MX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3465" y="3523396"/>
            <a:ext cx="508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Paso No.2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  <p:sp>
        <p:nvSpPr>
          <p:cNvPr id="13" name="Flecha abajo 12"/>
          <p:cNvSpPr/>
          <p:nvPr/>
        </p:nvSpPr>
        <p:spPr>
          <a:xfrm rot="16200000">
            <a:off x="5981122" y="3642011"/>
            <a:ext cx="409970" cy="13859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787" y="1787447"/>
            <a:ext cx="3419373" cy="46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785" y="2197286"/>
            <a:ext cx="4940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PLAZOS Y MECANISMOS DE REGISTRO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3465" y="3987428"/>
            <a:ext cx="5086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Para la obtención del </a:t>
            </a:r>
            <a:r>
              <a:rPr lang="es-MX" sz="2400" b="1" dirty="0" smtClean="0">
                <a:solidFill>
                  <a:srgbClr val="FF0000"/>
                </a:solidFill>
              </a:rPr>
              <a:t>Código de Barras y NIP,</a:t>
            </a:r>
            <a:r>
              <a:rPr lang="es-MX" sz="2400" b="1" dirty="0" smtClean="0"/>
              <a:t> el servidor público, deben  ingresar a la página de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Decl@raNET</a:t>
            </a:r>
            <a:r>
              <a:rPr lang="es-MX" sz="2400" b="1" dirty="0"/>
              <a:t>,</a:t>
            </a:r>
            <a:r>
              <a:rPr lang="es-MX" sz="2400" b="1" dirty="0" smtClean="0"/>
              <a:t> para registrar su datos personales.</a:t>
            </a:r>
            <a:endParaRPr lang="es-MX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3465" y="3523396"/>
            <a:ext cx="508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Paso No.2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400" y="1947059"/>
            <a:ext cx="5909365" cy="443388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773002" y="4858603"/>
            <a:ext cx="3166080" cy="698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2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785" y="1951622"/>
            <a:ext cx="4940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u="sng" dirty="0">
                <a:solidFill>
                  <a:schemeClr val="accent6">
                    <a:lumMod val="75000"/>
                  </a:schemeClr>
                </a:solidFill>
              </a:rPr>
              <a:t>Declaración inicial.</a:t>
            </a:r>
          </a:p>
          <a:p>
            <a:pPr algn="ctr"/>
            <a:r>
              <a:rPr lang="es-MX" sz="2400" b="1" dirty="0"/>
              <a:t>Declaración por </a:t>
            </a:r>
            <a:r>
              <a:rPr lang="es-MX" sz="2400" b="1" dirty="0">
                <a:solidFill>
                  <a:srgbClr val="FF0000"/>
                </a:solidFill>
              </a:rPr>
              <a:t>alta</a:t>
            </a:r>
            <a:r>
              <a:rPr lang="es-MX" sz="2400" b="1" dirty="0"/>
              <a:t> en el servicio público.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3465" y="3482465"/>
            <a:ext cx="5086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/>
          </a:p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Ingreso al servicio público por primera vez.</a:t>
            </a:r>
          </a:p>
          <a:p>
            <a:pPr algn="ctr"/>
            <a:r>
              <a:rPr lang="es-MX" sz="1600" b="1" dirty="0" smtClean="0"/>
              <a:t>Plazo </a:t>
            </a:r>
            <a:r>
              <a:rPr lang="es-MX" sz="1600" b="1" dirty="0" smtClean="0">
                <a:solidFill>
                  <a:srgbClr val="FF0000"/>
                </a:solidFill>
              </a:rPr>
              <a:t>60 días naturales, </a:t>
            </a:r>
            <a:r>
              <a:rPr lang="es-MX" sz="1600" b="1" dirty="0" smtClean="0"/>
              <a:t>a partir de la fecha que marque el inicio de defunciones conforme marque el nombramiento o contrato.</a:t>
            </a:r>
          </a:p>
          <a:p>
            <a:pPr algn="ctr"/>
            <a:endParaRPr lang="es-MX" sz="1600" b="1" dirty="0"/>
          </a:p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Reingreso al servicio público.</a:t>
            </a:r>
          </a:p>
          <a:p>
            <a:pPr algn="ctr"/>
            <a:r>
              <a:rPr lang="es-MX" sz="1600" b="1" dirty="0" smtClean="0"/>
              <a:t>Después de </a:t>
            </a:r>
            <a:r>
              <a:rPr lang="es-MX" sz="1600" b="1" dirty="0" smtClean="0">
                <a:solidFill>
                  <a:srgbClr val="FF0000"/>
                </a:solidFill>
              </a:rPr>
              <a:t>60 días naturales, </a:t>
            </a:r>
            <a:r>
              <a:rPr lang="es-MX" sz="1600" b="1" dirty="0" smtClean="0"/>
              <a:t>de la conclusión de su último cargo podrá realizar manifestación por alta conforme a la fecha, que marque el nombramiento o contrato</a:t>
            </a:r>
          </a:p>
          <a:p>
            <a:pPr algn="ctr"/>
            <a:endParaRPr lang="es-MX" sz="1600" b="1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343465" y="3305039"/>
            <a:ext cx="508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Paso No.3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47766" y="6159789"/>
            <a:ext cx="423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http://www.secogem.gob.mx/declaranet/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90" y="1937973"/>
            <a:ext cx="3945268" cy="422181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Flecha abajo 11"/>
          <p:cNvSpPr/>
          <p:nvPr/>
        </p:nvSpPr>
        <p:spPr>
          <a:xfrm rot="16200000">
            <a:off x="5950359" y="3589428"/>
            <a:ext cx="504766" cy="1241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5739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785" y="1856086"/>
            <a:ext cx="494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solidFill>
                  <a:schemeClr val="accent6">
                    <a:lumMod val="75000"/>
                  </a:schemeClr>
                </a:solidFill>
              </a:rPr>
              <a:t>Declaración de Modificación Patrimonial.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3465" y="3195857"/>
            <a:ext cx="5086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600" b="1" dirty="0" smtClean="0"/>
          </a:p>
          <a:p>
            <a:pPr algn="ctr"/>
            <a:r>
              <a:rPr lang="es-MX" sz="1600" b="1" dirty="0" smtClean="0"/>
              <a:t>Estarán obligados todos aquellos servidores públicos que se encuentren en funciones y cumplan con una antigüedad mayor a 6 meses.</a:t>
            </a:r>
          </a:p>
          <a:p>
            <a:pPr algn="ctr"/>
            <a:endParaRPr lang="es-MX" sz="1600" b="1" dirty="0"/>
          </a:p>
          <a:p>
            <a:pPr algn="ctr"/>
            <a:r>
              <a:rPr lang="es-MX" sz="3200" b="1" dirty="0" smtClean="0"/>
              <a:t>Cumpliendo con su declaración durante el </a:t>
            </a:r>
          </a:p>
          <a:p>
            <a:pPr algn="ctr"/>
            <a:r>
              <a:rPr lang="es-MX" sz="3200" b="1" dirty="0" smtClean="0">
                <a:solidFill>
                  <a:srgbClr val="FF0000"/>
                </a:solidFill>
              </a:rPr>
              <a:t>mes de mayo de cada año.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3465" y="2786415"/>
            <a:ext cx="508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Paso No.3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47766" y="6159789"/>
            <a:ext cx="423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http://www.secogem.gob.mx/declaranet/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90" y="1937973"/>
            <a:ext cx="3945268" cy="422181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Flecha abajo 11"/>
          <p:cNvSpPr/>
          <p:nvPr/>
        </p:nvSpPr>
        <p:spPr>
          <a:xfrm rot="16200000">
            <a:off x="5979338" y="3662627"/>
            <a:ext cx="471028" cy="12658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6727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785" y="1897030"/>
            <a:ext cx="494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solidFill>
                  <a:schemeClr val="accent6">
                    <a:lumMod val="75000"/>
                  </a:schemeClr>
                </a:solidFill>
              </a:rPr>
              <a:t>Declaración de cambio de dependencia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3465" y="3359633"/>
            <a:ext cx="5086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En caso de cambio de dependencia o entidad en el mismo orden de gobierno, únicamente se dará aviso a dicha situación y no será necesario presentar manifestación por conclusión.</a:t>
            </a:r>
          </a:p>
          <a:p>
            <a:pPr algn="ctr"/>
            <a:r>
              <a:rPr lang="es-MX" sz="3200" b="1" dirty="0" smtClean="0"/>
              <a:t>Cumpliendo </a:t>
            </a:r>
            <a:r>
              <a:rPr lang="es-MX" sz="3200" b="1" dirty="0"/>
              <a:t>con su declaración durante el </a:t>
            </a:r>
          </a:p>
          <a:p>
            <a:pPr algn="ctr"/>
            <a:r>
              <a:rPr lang="es-MX" sz="3200" b="1" dirty="0">
                <a:solidFill>
                  <a:srgbClr val="FF0000"/>
                </a:solidFill>
              </a:rPr>
              <a:t>mes de mayo de cada año.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3465" y="2977487"/>
            <a:ext cx="508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Paso No.2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47766" y="6159789"/>
            <a:ext cx="423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http://www.secogem.gob.mx/declaranet/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90" y="1937973"/>
            <a:ext cx="3945268" cy="42218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  <p:sp>
        <p:nvSpPr>
          <p:cNvPr id="13" name="Flecha abajo 12"/>
          <p:cNvSpPr/>
          <p:nvPr/>
        </p:nvSpPr>
        <p:spPr>
          <a:xfrm rot="16200000">
            <a:off x="5979338" y="3662627"/>
            <a:ext cx="471028" cy="12658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6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"/>
            <a:ext cx="12192000" cy="68512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785" y="1842440"/>
            <a:ext cx="494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Realizar declaración bajo los siguientes rubros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3465" y="3135731"/>
            <a:ext cx="50860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accent6">
                    <a:lumMod val="75000"/>
                  </a:schemeClr>
                </a:solidFill>
              </a:rPr>
              <a:t>Declaración de conclusión del cargo.</a:t>
            </a:r>
          </a:p>
          <a:p>
            <a:pPr algn="just"/>
            <a:r>
              <a:rPr lang="es-MX" sz="1600" b="1" dirty="0" smtClean="0"/>
              <a:t>                Declaración </a:t>
            </a:r>
            <a:r>
              <a:rPr lang="es-MX" sz="1600" b="1" dirty="0"/>
              <a:t>por </a:t>
            </a:r>
            <a:r>
              <a:rPr lang="es-MX" sz="1600" b="1" dirty="0" smtClean="0">
                <a:solidFill>
                  <a:srgbClr val="FF0000"/>
                </a:solidFill>
              </a:rPr>
              <a:t>baja</a:t>
            </a:r>
            <a:r>
              <a:rPr lang="es-MX" sz="1600" b="1" dirty="0" smtClean="0"/>
              <a:t> </a:t>
            </a:r>
            <a:r>
              <a:rPr lang="es-MX" sz="1600" b="1" dirty="0"/>
              <a:t>en el servicio público.</a:t>
            </a:r>
          </a:p>
          <a:p>
            <a:pPr algn="just"/>
            <a:endParaRPr lang="es-MX" sz="1600" b="1" dirty="0" smtClean="0"/>
          </a:p>
          <a:p>
            <a:pPr algn="ctr"/>
            <a:r>
              <a:rPr lang="es-MX" sz="1600" b="1" dirty="0" smtClean="0"/>
              <a:t>Estarán obligados todos aquellos servidores públicos que concluyan con sus funciones de acuerdo al termino de contrato, jubilación, renuncia, fallecimiento</a:t>
            </a:r>
            <a:r>
              <a:rPr lang="es-MX" sz="1600" b="1" dirty="0"/>
              <a:t> </a:t>
            </a:r>
            <a:r>
              <a:rPr lang="es-MX" sz="1600" b="1" dirty="0" smtClean="0"/>
              <a:t>o licencia sin goce de sueldo.</a:t>
            </a:r>
          </a:p>
          <a:p>
            <a:pPr algn="ctr"/>
            <a:endParaRPr lang="es-MX" sz="1600" b="1" dirty="0" smtClean="0"/>
          </a:p>
          <a:p>
            <a:pPr algn="ctr"/>
            <a:r>
              <a:rPr lang="es-MX" sz="2400" b="1" dirty="0" smtClean="0"/>
              <a:t>Se realiza dentro de los </a:t>
            </a:r>
            <a:r>
              <a:rPr lang="es-MX" sz="2400" b="1" dirty="0" smtClean="0">
                <a:solidFill>
                  <a:srgbClr val="FF0000"/>
                </a:solidFill>
              </a:rPr>
              <a:t>60 días naturales</a:t>
            </a:r>
            <a:r>
              <a:rPr lang="es-MX" sz="2400" b="1" dirty="0" smtClean="0"/>
              <a:t> siguientes a la conclusión del cargo.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3465" y="2745473"/>
            <a:ext cx="508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Paso No.2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47766" y="6159789"/>
            <a:ext cx="423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http://www.secogem.gob.mx/declaranet/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90" y="1937973"/>
            <a:ext cx="3945268" cy="42218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715534" y="6488668"/>
            <a:ext cx="447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/>
              <a:t>Realizado por Mtro. Fernando López Martínez</a:t>
            </a:r>
            <a:endParaRPr lang="es-ES" sz="11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7767" y="6350168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Ley de Responsabilidades Administrativas</a:t>
            </a:r>
          </a:p>
          <a:p>
            <a:r>
              <a:rPr lang="es-MX" sz="1000" dirty="0" smtClean="0"/>
              <a:t>del Estado de México y Municipios vigente.</a:t>
            </a:r>
            <a:endParaRPr lang="es-ES" sz="1000" dirty="0"/>
          </a:p>
        </p:txBody>
      </p:sp>
      <p:sp>
        <p:nvSpPr>
          <p:cNvPr id="14" name="Flecha abajo 13"/>
          <p:cNvSpPr/>
          <p:nvPr/>
        </p:nvSpPr>
        <p:spPr>
          <a:xfrm rot="16200000">
            <a:off x="5979338" y="3662627"/>
            <a:ext cx="471028" cy="12658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666</Words>
  <Application>Microsoft Office PowerPoint</Application>
  <PresentationFormat>Personalizado</PresentationFormat>
  <Paragraphs>102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</dc:creator>
  <cp:lastModifiedBy> </cp:lastModifiedBy>
  <cp:revision>38</cp:revision>
  <cp:lastPrinted>2017-08-14T15:48:15Z</cp:lastPrinted>
  <dcterms:created xsi:type="dcterms:W3CDTF">2017-08-10T17:29:13Z</dcterms:created>
  <dcterms:modified xsi:type="dcterms:W3CDTF">2017-09-11T22:55:39Z</dcterms:modified>
</cp:coreProperties>
</file>